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54" autoAdjust="0"/>
    <p:restoredTop sz="94677" autoAdjust="0"/>
  </p:normalViewPr>
  <p:slideViewPr>
    <p:cSldViewPr snapToGrid="0">
      <p:cViewPr>
        <p:scale>
          <a:sx n="75" d="100"/>
          <a:sy n="75" d="100"/>
        </p:scale>
        <p:origin x="-258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84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610315"/>
            <a:ext cx="7086600" cy="18996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2057400" cy="365125"/>
          </a:xfrm>
        </p:spPr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1524000" y="5349875"/>
            <a:ext cx="7086600" cy="610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1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8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12"/>
            <a:ext cx="12188427" cy="68600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28877" y="485522"/>
            <a:ext cx="11312665" cy="1205166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877" y="1825625"/>
            <a:ext cx="11312665" cy="314288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  <a:lvl2pPr>
              <a:defRPr sz="1600">
                <a:solidFill>
                  <a:srgbClr val="002060"/>
                </a:solidFill>
              </a:defRPr>
            </a:lvl2pPr>
            <a:lvl3pPr>
              <a:defRPr sz="1400">
                <a:solidFill>
                  <a:srgbClr val="002060"/>
                </a:solidFill>
              </a:defRPr>
            </a:lvl3pPr>
            <a:lvl4pPr>
              <a:defRPr sz="1200">
                <a:solidFill>
                  <a:srgbClr val="002060"/>
                </a:solidFill>
              </a:defRPr>
            </a:lvl4pPr>
            <a:lvl5pPr>
              <a:defRPr sz="1000"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514088"/>
            <a:ext cx="2743200" cy="207387"/>
          </a:xfrm>
        </p:spPr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514088"/>
            <a:ext cx="4114800" cy="207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514088"/>
            <a:ext cx="2743200" cy="207387"/>
          </a:xfrm>
        </p:spPr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2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4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9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3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8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BEC9-DA4D-404C-BE55-D1D2E2921C6F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5CA9-4C03-46F3-B7FD-FBB7E936D8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1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10315"/>
            <a:ext cx="7086600" cy="2098085"/>
          </a:xfrm>
        </p:spPr>
        <p:txBody>
          <a:bodyPr/>
          <a:lstStyle/>
          <a:p>
            <a:pPr eaLnBrk="0" hangingPunct="0"/>
            <a:r>
              <a:rPr lang="ru-RU" dirty="0">
                <a:latin typeface="Times New Roman" pitchFamily="18" charset="0"/>
              </a:rPr>
              <a:t>Интегрированное обучение </a:t>
            </a:r>
            <a:r>
              <a:rPr lang="ru-RU" dirty="0" smtClean="0">
                <a:latin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религиозной </a:t>
            </a:r>
            <a:r>
              <a:rPr lang="ru-RU" dirty="0">
                <a:latin typeface="Times New Roman" pitchFamily="18" charset="0"/>
              </a:rPr>
              <a:t>лексике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3944938"/>
            <a:ext cx="7086600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/>
              <a:t>Зыбина Тамара Михайловна, </a:t>
            </a:r>
            <a:endParaRPr lang="ru-R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/>
              <a:t>профессор </a:t>
            </a:r>
            <a:r>
              <a:rPr lang="ru-RU" sz="1800" dirty="0"/>
              <a:t>Смоленской Православной Духовной Семинарии, </a:t>
            </a:r>
            <a:r>
              <a:rPr lang="ru-RU" sz="1800" dirty="0" err="1"/>
              <a:t>д.п.н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27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План доклада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2301" y="1587500"/>
            <a:ext cx="10972800" cy="32639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800" b="1" i="1" dirty="0" smtClean="0"/>
              <a:t>Что такое </a:t>
            </a:r>
            <a:r>
              <a:rPr lang="ru-RU" sz="2800" b="1" i="1" dirty="0" err="1" smtClean="0"/>
              <a:t>религионимы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800" b="1" i="1" dirty="0" smtClean="0"/>
              <a:t>Почему </a:t>
            </a:r>
            <a:r>
              <a:rPr lang="ru-RU" sz="2800" b="1" dirty="0" smtClean="0">
                <a:solidFill>
                  <a:schemeClr val="hlink"/>
                </a:solidFill>
              </a:rPr>
              <a:t> </a:t>
            </a:r>
            <a:r>
              <a:rPr lang="ru-RU" sz="2800" b="1" dirty="0" smtClean="0"/>
              <a:t>нужно обучать религиозной лексике?</a:t>
            </a:r>
            <a:r>
              <a:rPr lang="ru-RU" sz="2800" dirty="0" smtClean="0"/>
              <a:t> (актуальность)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800" b="1" i="1" dirty="0" smtClean="0"/>
              <a:t>Как </a:t>
            </a:r>
            <a:r>
              <a:rPr lang="ru-RU" sz="2800" b="1" dirty="0" smtClean="0"/>
              <a:t>нужно обучать религиозной лексике? </a:t>
            </a:r>
            <a:r>
              <a:rPr lang="ru-RU" sz="2800" dirty="0" smtClean="0"/>
              <a:t>(лингвометодические основы)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784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877" y="647700"/>
            <a:ext cx="11312665" cy="10429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АКТУАЛЬНОСТЬ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Почему</a:t>
            </a:r>
            <a:r>
              <a:rPr lang="ru-RU" sz="3100" i="1" dirty="0" smtClean="0">
                <a:solidFill>
                  <a:srgbClr val="FF0000"/>
                </a:solidFill>
              </a:rPr>
              <a:t> </a:t>
            </a:r>
            <a:r>
              <a:rPr lang="ru-RU" sz="3100" i="1" dirty="0" smtClean="0">
                <a:solidFill>
                  <a:srgbClr val="450B01"/>
                </a:solidFill>
              </a:rPr>
              <a:t> </a:t>
            </a:r>
            <a:r>
              <a:rPr lang="ru-RU" sz="3100" i="1" dirty="0">
                <a:solidFill>
                  <a:srgbClr val="450B01"/>
                </a:solidFill>
              </a:rPr>
              <a:t>нужно изучать религиозную лексику?</a:t>
            </a:r>
            <a:r>
              <a:rPr lang="ru-RU" sz="2400" i="1" dirty="0">
                <a:solidFill>
                  <a:srgbClr val="450B01"/>
                </a:solidFill>
              </a:rPr>
              <a:t/>
            </a:r>
            <a:br>
              <a:rPr lang="ru-RU" sz="2400" i="1" dirty="0">
                <a:solidFill>
                  <a:srgbClr val="450B01"/>
                </a:solidFill>
              </a:rPr>
            </a:br>
            <a:endParaRPr lang="ru-RU" sz="2400" i="1" dirty="0">
              <a:solidFill>
                <a:srgbClr val="450B0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6083299" y="1648865"/>
            <a:ext cx="5842000" cy="3706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76" indent="-265176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265176" indent="-265176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>
                <a:solidFill>
                  <a:srgbClr val="C00000"/>
                </a:solidFill>
              </a:rPr>
              <a:t>ЛИНГВОДИДАКТИЧЕСКИЕ ПРИЧИНЫ</a:t>
            </a: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800" dirty="0" smtClean="0">
              <a:solidFill>
                <a:srgbClr val="800000"/>
              </a:solidFill>
            </a:endParaRP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ь"/>
              <a:defRPr/>
            </a:pPr>
            <a:r>
              <a:rPr lang="ru-RU" sz="2200" b="1" dirty="0" smtClean="0">
                <a:solidFill>
                  <a:srgbClr val="800000"/>
                </a:solidFill>
              </a:rPr>
              <a:t>Языковой «православный ренессанс»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ru-RU" sz="2200" b="1" dirty="0" smtClean="0">
              <a:solidFill>
                <a:srgbClr val="800000"/>
              </a:solidFill>
            </a:endParaRPr>
          </a:p>
          <a:p>
            <a:pPr marL="265176" indent="-265176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ь"/>
              <a:defRPr/>
            </a:pPr>
            <a:r>
              <a:rPr lang="ru-RU" sz="2200" b="1" dirty="0" smtClean="0">
                <a:solidFill>
                  <a:srgbClr val="800000"/>
                </a:solidFill>
              </a:rPr>
              <a:t>Актуализация православной лексики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08276" y="2057400"/>
            <a:ext cx="5108323" cy="3298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 algn="ctr">
              <a:buFont typeface="Wingdings" pitchFamily="2" charset="2"/>
              <a:buNone/>
              <a:defRPr/>
            </a:pPr>
            <a:r>
              <a:rPr lang="ru-RU" sz="2900" b="1" i="1" dirty="0" smtClean="0">
                <a:solidFill>
                  <a:srgbClr val="C00000"/>
                </a:solidFill>
              </a:rPr>
              <a:t>ЭКСТРАЛИНГВОДИДАКТИЧЕСКИЕ ПРИЧИНЫ</a:t>
            </a:r>
          </a:p>
          <a:p>
            <a:pPr marL="265176" indent="-265176" algn="ctr"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0522FB"/>
              </a:solidFill>
            </a:endParaRPr>
          </a:p>
          <a:p>
            <a:pPr marL="265176" indent="-265176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ru-RU" sz="3100" b="1" dirty="0" smtClean="0">
                <a:solidFill>
                  <a:srgbClr val="003300"/>
                </a:solidFill>
              </a:rPr>
              <a:t>Крушение атеизма как официальной советской идеологии</a:t>
            </a:r>
          </a:p>
          <a:p>
            <a:pPr marL="265176" indent="-265176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Ш"/>
              <a:defRPr/>
            </a:pPr>
            <a:endParaRPr lang="ru-RU" sz="3100" b="1" dirty="0" smtClean="0">
              <a:solidFill>
                <a:srgbClr val="003300"/>
              </a:solidFill>
            </a:endParaRPr>
          </a:p>
          <a:p>
            <a:pPr marL="265176" indent="-265176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ru-RU" sz="3100" b="1" dirty="0" smtClean="0">
                <a:solidFill>
                  <a:srgbClr val="003300"/>
                </a:solidFill>
              </a:rPr>
              <a:t>Духовное возрождение, «православный ренессанс», «второе крещение постсоветской России»</a:t>
            </a:r>
          </a:p>
        </p:txBody>
      </p:sp>
    </p:spTree>
    <p:extLst>
      <p:ext uri="{BB962C8B-B14F-4D97-AF65-F5344CB8AC3E}">
        <p14:creationId xmlns:p14="http://schemas.microsoft.com/office/powerpoint/2010/main" val="4035953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20700" y="535214"/>
            <a:ext cx="109855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«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Т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аинственные слова, священные. Что-то в них</a:t>
            </a:r>
            <a:r>
              <a:rPr lang="ru-RU" sz="2800" b="1" i="1" dirty="0">
                <a:solidFill>
                  <a:srgbClr val="7030A0"/>
                </a:solidFill>
              </a:rPr>
              <a:t>…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 Бог, будто?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Нравится мне и </a:t>
            </a:r>
            <a:r>
              <a:rPr lang="ru-RU" sz="2800" b="1" i="1" dirty="0">
                <a:solidFill>
                  <a:srgbClr val="C00000"/>
                </a:solidFill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яко кадило пред Тобою, и </a:t>
            </a:r>
            <a:r>
              <a:rPr lang="ru-RU" sz="2800" b="1" i="1" dirty="0">
                <a:solidFill>
                  <a:srgbClr val="C00000"/>
                </a:solidFill>
              </a:rPr>
              <a:t>«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</a:rPr>
              <a:t>непщевати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 вины о 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</a:rPr>
              <a:t>гресех</a:t>
            </a:r>
            <a:r>
              <a:rPr lang="ru-RU" sz="2800" b="1" i="1" dirty="0">
                <a:solidFill>
                  <a:srgbClr val="C00000"/>
                </a:solidFill>
              </a:rPr>
              <a:t>»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, - это я выучил в молитвах. И еще </a:t>
            </a:r>
            <a:r>
              <a:rPr lang="ru-RU" sz="2800" b="1" i="1" dirty="0">
                <a:solidFill>
                  <a:srgbClr val="C00000"/>
                </a:solidFill>
              </a:rPr>
              <a:t>–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жертва вечерняя</a:t>
            </a:r>
            <a:r>
              <a:rPr lang="ru-RU" sz="2800" b="1" i="1" dirty="0">
                <a:solidFill>
                  <a:srgbClr val="C00000"/>
                </a:solidFill>
              </a:rPr>
              <a:t>»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, будто мы ужинаем в церкви, и с нами Бог. И еще радостные слова: </a:t>
            </a:r>
            <a:r>
              <a:rPr lang="ru-RU" sz="2800" b="1" i="1" dirty="0">
                <a:solidFill>
                  <a:srgbClr val="C00000"/>
                </a:solidFill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чаю воскресения мертвых!</a:t>
            </a:r>
            <a:r>
              <a:rPr lang="ru-RU" sz="2800" b="1" i="1" dirty="0">
                <a:solidFill>
                  <a:srgbClr val="C00000"/>
                </a:solidFill>
              </a:rPr>
              <a:t>»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 Недавно я думал, что это там дают мертвым по воскресеньям чаю, и с булочками, как нам! Вот глупый! И еще нравится новое слово </a:t>
            </a:r>
            <a:r>
              <a:rPr lang="ru-RU" sz="2800" b="1" i="1" dirty="0">
                <a:solidFill>
                  <a:srgbClr val="C00000"/>
                </a:solidFill>
              </a:rPr>
              <a:t>«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целомудрие</a:t>
            </a:r>
            <a:r>
              <a:rPr lang="ru-RU" sz="2800" b="1" i="1" dirty="0">
                <a:solidFill>
                  <a:srgbClr val="C00000"/>
                </a:solidFill>
              </a:rPr>
              <a:t>»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, - как будто звон слышится?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Другие это слова, не наши: Божьи это слова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</a:rPr>
              <a:t>». </a:t>
            </a:r>
          </a:p>
          <a:p>
            <a:pPr indent="450850" eaLnBrk="0" hangingPunct="0"/>
            <a:endParaRPr lang="ru-RU" sz="2400" b="1" i="1" dirty="0" smtClean="0">
              <a:solidFill>
                <a:srgbClr val="0E2C3E"/>
              </a:solidFill>
              <a:latin typeface="Times New Roman" pitchFamily="18" charset="0"/>
            </a:endParaRPr>
          </a:p>
          <a:p>
            <a:pPr indent="450850" algn="r" eaLnBrk="0" hangingPunct="0"/>
            <a:r>
              <a:rPr lang="ru-RU" sz="2400" b="1" i="1" dirty="0" smtClean="0">
                <a:solidFill>
                  <a:srgbClr val="0E2C3E"/>
                </a:solidFill>
                <a:latin typeface="Times New Roman" pitchFamily="18" charset="0"/>
              </a:rPr>
              <a:t>Иван </a:t>
            </a:r>
            <a:r>
              <a:rPr lang="ru-RU" sz="2400" b="1" i="1" dirty="0">
                <a:solidFill>
                  <a:srgbClr val="0E2C3E"/>
                </a:solidFill>
                <a:latin typeface="Times New Roman" pitchFamily="18" charset="0"/>
              </a:rPr>
              <a:t>Шмелев. Лето Господне</a:t>
            </a:r>
            <a:endParaRPr lang="ru-RU" sz="2400" b="1" i="1" dirty="0">
              <a:solidFill>
                <a:srgbClr val="0E2C3E"/>
              </a:solidFill>
            </a:endParaRPr>
          </a:p>
          <a:p>
            <a:pPr indent="450850" eaLnBrk="0" hangingPunct="0"/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20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3000" y="571500"/>
          <a:ext cx="10382250" cy="6159541"/>
        </p:xfrm>
        <a:graphic>
          <a:graphicData uri="http://schemas.openxmlformats.org/drawingml/2006/table">
            <a:tbl>
              <a:tblPr/>
              <a:tblGrid>
                <a:gridCol w="381001"/>
                <a:gridCol w="3326944"/>
                <a:gridCol w="6674305"/>
              </a:tblGrid>
              <a:tr h="847502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№№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Принципы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обучения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Методы и приемы обучения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230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Calibri"/>
                          <a:cs typeface="Times New Roman"/>
                        </a:rPr>
                        <a:t>Экстралингвистический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интегративный метод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связь значения слова с понятиями, явлениями и фактами действительности, изучаемыми на уроках ОПК,  литературного чтения и окружающего мира; наглядное представление значения слова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560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22.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Лексико-грамматический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метод языкового разбора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(полный и частичный) – языковой разбор имени существительного, имени прилагательного, глагола; разбор слова по составу; </a:t>
                      </a:r>
                      <a:r>
                        <a:rPr lang="ru-RU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структурно-семантичесий</a:t>
                      </a: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 метод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365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33.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Семантический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метод контекстной </a:t>
                      </a:r>
                      <a:r>
                        <a:rPr lang="ru-RU" sz="2000" b="1" i="1" dirty="0" err="1">
                          <a:latin typeface="Times New Roman"/>
                          <a:ea typeface="Calibri"/>
                          <a:cs typeface="Times New Roman"/>
                        </a:rPr>
                        <a:t>семантизации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подбор синонимов, антонимов, конструирование словосочетаний и предложений, определение значения и употребления слова в  тексте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0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44.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Диахронический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 реконструкции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определение значения слова в  старославянском языке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37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55.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Духовно-эстетический 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 духовной этимологии слова</a:t>
                      </a:r>
                      <a:r>
                        <a:rPr lang="ru-RU" sz="2000" b="1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определение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религионима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как элемента духовной картины мира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2" marR="64952" marT="63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20" name="Rectangle 1"/>
          <p:cNvSpPr>
            <a:spLocks noChangeArrowheads="1"/>
          </p:cNvSpPr>
          <p:nvPr/>
        </p:nvSpPr>
        <p:spPr bwMode="auto">
          <a:xfrm>
            <a:off x="381001" y="-65088"/>
            <a:ext cx="11239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2400" b="1">
                <a:solidFill>
                  <a:srgbClr val="C00000"/>
                </a:solidFill>
                <a:latin typeface="Times New Roman" pitchFamily="18" charset="0"/>
              </a:rPr>
              <a:t>Методика обучения православной лексике в 4-м классе</a:t>
            </a:r>
            <a:endParaRPr lang="ru-RU" sz="2400">
              <a:solidFill>
                <a:srgbClr val="C00000"/>
              </a:solidFill>
            </a:endParaRPr>
          </a:p>
          <a:p>
            <a:pPr indent="450850" algn="r"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4" name="AutoShape 38"/>
          <p:cNvCxnSpPr>
            <a:cxnSpLocks noChangeShapeType="1"/>
          </p:cNvCxnSpPr>
          <p:nvPr/>
        </p:nvCxnSpPr>
        <p:spPr bwMode="auto">
          <a:xfrm>
            <a:off x="3810000" y="1928813"/>
            <a:ext cx="33231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5" name="AutoShape 37"/>
          <p:cNvCxnSpPr>
            <a:cxnSpLocks noChangeShapeType="1"/>
          </p:cNvCxnSpPr>
          <p:nvPr/>
        </p:nvCxnSpPr>
        <p:spPr bwMode="auto">
          <a:xfrm flipH="1">
            <a:off x="7048501" y="1928813"/>
            <a:ext cx="30903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6" name="Rectangle 36"/>
          <p:cNvSpPr>
            <a:spLocks noChangeArrowheads="1"/>
          </p:cNvSpPr>
          <p:nvPr/>
        </p:nvSpPr>
        <p:spPr bwMode="auto">
          <a:xfrm>
            <a:off x="2286001" y="571500"/>
            <a:ext cx="7101417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ПРАВОСЛАВНАЯ ЛЕКСИКА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7" name="Rectangle 35"/>
          <p:cNvSpPr>
            <a:spLocks noChangeArrowheads="1"/>
          </p:cNvSpPr>
          <p:nvPr/>
        </p:nvSpPr>
        <p:spPr bwMode="auto">
          <a:xfrm>
            <a:off x="1714500" y="1500188"/>
            <a:ext cx="2042584" cy="785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язык</a:t>
            </a:r>
            <a:endParaRPr lang="ru-RU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8" name="Rectangle 34"/>
          <p:cNvSpPr>
            <a:spLocks noChangeArrowheads="1"/>
          </p:cNvSpPr>
          <p:nvPr/>
        </p:nvSpPr>
        <p:spPr bwMode="auto">
          <a:xfrm>
            <a:off x="4191001" y="1500188"/>
            <a:ext cx="2857500" cy="785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Литературное чтение</a:t>
            </a:r>
            <a:endParaRPr lang="ru-RU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9" name="Rectangle 33"/>
          <p:cNvSpPr>
            <a:spLocks noChangeArrowheads="1"/>
          </p:cNvSpPr>
          <p:nvPr/>
        </p:nvSpPr>
        <p:spPr bwMode="auto">
          <a:xfrm>
            <a:off x="7334251" y="1500188"/>
            <a:ext cx="3048000" cy="785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Окружающий мир</a:t>
            </a:r>
            <a:endParaRPr lang="ru-RU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0" name="Rectangle 32"/>
          <p:cNvSpPr>
            <a:spLocks noChangeArrowheads="1"/>
          </p:cNvSpPr>
          <p:nvPr/>
        </p:nvSpPr>
        <p:spPr bwMode="auto">
          <a:xfrm>
            <a:off x="3048000" y="2670175"/>
            <a:ext cx="5336117" cy="81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 ПРАВОСЛАВНОЙ КУЛЬТУРЫ</a:t>
            </a:r>
            <a:endParaRPr lang="ru-RU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1" name="Rectangle 31"/>
          <p:cNvSpPr>
            <a:spLocks noChangeArrowheads="1"/>
          </p:cNvSpPr>
          <p:nvPr/>
        </p:nvSpPr>
        <p:spPr bwMode="auto">
          <a:xfrm>
            <a:off x="3429001" y="3867150"/>
            <a:ext cx="4533900" cy="819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ДУХОВНО-НРАВСТВЕННОЕ ВОСПИТАНИЕ</a:t>
            </a:r>
            <a:endParaRPr lang="ru-RU" sz="2400" dirty="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3322" name="AutoShape 30"/>
          <p:cNvCxnSpPr>
            <a:cxnSpLocks noChangeShapeType="1"/>
          </p:cNvCxnSpPr>
          <p:nvPr/>
        </p:nvCxnSpPr>
        <p:spPr bwMode="auto">
          <a:xfrm>
            <a:off x="5619751" y="1143000"/>
            <a:ext cx="0" cy="368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29"/>
          <p:cNvCxnSpPr>
            <a:cxnSpLocks noChangeShapeType="1"/>
          </p:cNvCxnSpPr>
          <p:nvPr/>
        </p:nvCxnSpPr>
        <p:spPr bwMode="auto">
          <a:xfrm flipH="1">
            <a:off x="3238501" y="1143000"/>
            <a:ext cx="2459567" cy="368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AutoShape 28"/>
          <p:cNvCxnSpPr>
            <a:cxnSpLocks noChangeShapeType="1"/>
          </p:cNvCxnSpPr>
          <p:nvPr/>
        </p:nvCxnSpPr>
        <p:spPr bwMode="auto">
          <a:xfrm>
            <a:off x="5619752" y="1143000"/>
            <a:ext cx="2609849" cy="368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26"/>
          <p:cNvCxnSpPr>
            <a:cxnSpLocks noChangeShapeType="1"/>
            <a:endCxn id="13320" idx="0"/>
          </p:cNvCxnSpPr>
          <p:nvPr/>
        </p:nvCxnSpPr>
        <p:spPr bwMode="auto">
          <a:xfrm>
            <a:off x="2857500" y="2286000"/>
            <a:ext cx="2858559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25"/>
          <p:cNvCxnSpPr>
            <a:cxnSpLocks noChangeShapeType="1"/>
            <a:endCxn id="13320" idx="0"/>
          </p:cNvCxnSpPr>
          <p:nvPr/>
        </p:nvCxnSpPr>
        <p:spPr bwMode="auto">
          <a:xfrm flipH="1">
            <a:off x="5716059" y="2286001"/>
            <a:ext cx="2519892" cy="3841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AutoShape 24"/>
          <p:cNvCxnSpPr>
            <a:cxnSpLocks noChangeShapeType="1"/>
          </p:cNvCxnSpPr>
          <p:nvPr/>
        </p:nvCxnSpPr>
        <p:spPr bwMode="auto">
          <a:xfrm>
            <a:off x="5695951" y="2286000"/>
            <a:ext cx="0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Rectangle 3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9" name="Rectangle 46"/>
          <p:cNvSpPr>
            <a:spLocks noChangeArrowheads="1"/>
          </p:cNvSpPr>
          <p:nvPr/>
        </p:nvSpPr>
        <p:spPr bwMode="auto">
          <a:xfrm>
            <a:off x="1333500" y="4987866"/>
            <a:ext cx="9048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49263" algn="ctr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1. Структура интегративных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связей</a:t>
            </a:r>
            <a:endParaRPr lang="ru-RU" sz="2400" dirty="0"/>
          </a:p>
        </p:txBody>
      </p:sp>
      <p:cxnSp>
        <p:nvCxnSpPr>
          <p:cNvPr id="13330" name="AutoShape 24"/>
          <p:cNvCxnSpPr>
            <a:cxnSpLocks noChangeShapeType="1"/>
          </p:cNvCxnSpPr>
          <p:nvPr/>
        </p:nvCxnSpPr>
        <p:spPr bwMode="auto">
          <a:xfrm>
            <a:off x="5725587" y="3482975"/>
            <a:ext cx="0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88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62977"/>
              </p:ext>
            </p:extLst>
          </p:nvPr>
        </p:nvGraphicFramePr>
        <p:xfrm>
          <a:off x="952500" y="1343971"/>
          <a:ext cx="10337800" cy="3634435"/>
        </p:xfrm>
        <a:graphic>
          <a:graphicData uri="http://schemas.openxmlformats.org/drawingml/2006/table">
            <a:tbl>
              <a:tblPr/>
              <a:tblGrid>
                <a:gridCol w="4775200"/>
                <a:gridCol w="5562600"/>
              </a:tblGrid>
              <a:tr h="548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Темы уроков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Доминантные </a:t>
                      </a:r>
                      <a:r>
                        <a:rPr lang="ru-RU" sz="2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религионимы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Times New Roman"/>
                          <a:ea typeface="Calibri"/>
                          <a:cs typeface="Times New Roman"/>
                        </a:rPr>
                        <a:t>Крещение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Руси </a:t>
                      </a:r>
                      <a:endParaRPr lang="ru-RU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Вера. Православие.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Крещение. Святые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Похвала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Ярославу Мудрому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и книгам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Библия. Пророки.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Евангелие. Апостолы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«Поучение» Владимира Мономаха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98525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Бог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98525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Богородица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98525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Молитва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Нестор Летописец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98525" algn="l"/>
                        </a:tabLs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Преподобные. Жития святых. Чины святости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58" name="TextBox 4"/>
          <p:cNvSpPr txBox="1">
            <a:spLocks noChangeArrowheads="1"/>
          </p:cNvSpPr>
          <p:nvPr/>
        </p:nvSpPr>
        <p:spPr bwMode="auto">
          <a:xfrm>
            <a:off x="3022600" y="690563"/>
            <a:ext cx="581025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Повесть временных лет</a:t>
            </a:r>
          </a:p>
        </p:txBody>
      </p:sp>
    </p:spTree>
    <p:extLst>
      <p:ext uri="{BB962C8B-B14F-4D97-AF65-F5344CB8AC3E}">
        <p14:creationId xmlns:p14="http://schemas.microsoft.com/office/powerpoint/2010/main" val="13441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44525" y="943913"/>
            <a:ext cx="108585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1700" b="1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Прочтите вслух стихотворение М.Ю.Лермонтова «Молитва».  Какова его главная мысль? Когда обращается герой стихотворения к молитве?  Как изменяется настроение героя стихотворения после чтения молитвы? Какие выразительные средства использует автор для передачи «благодатной силы» молитвы</a:t>
            </a:r>
            <a:r>
              <a:rPr lang="ru-RU" sz="1700" b="1" i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?</a:t>
            </a:r>
          </a:p>
          <a:p>
            <a:pPr indent="450850" algn="just">
              <a:defRPr/>
            </a:pPr>
            <a:endParaRPr lang="ru-RU" sz="1700" b="1" i="1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indent="450850" algn="just">
              <a:defRPr/>
            </a:pPr>
            <a:endParaRPr lang="ru-RU" sz="1700" b="1" i="1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indent="450850">
              <a:defRPr/>
            </a:pPr>
            <a:endParaRPr lang="ru-RU" sz="900" i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44500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минуту жизни трудную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 Есть сила благодатная            С души как бремя скатится,</a:t>
            </a:r>
          </a:p>
          <a:p>
            <a:pPr marL="44450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Теснится ль в сердце грусть,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                      В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созвучьи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 слов живых,          Сомненье далеко —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Одну молитву чудную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И дышит непонятная,             И верится, и плачется,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Твержу я наизусть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.                                        Святая прелесть в них.           И так легко, легко...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                                                                 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</a:b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Arial" charset="0"/>
            </a:endParaRPr>
          </a:p>
          <a:p>
            <a:pPr marL="444500" eaLnBrk="0" hangingPunct="0">
              <a:defRPr/>
            </a:pPr>
            <a:r>
              <a:rPr lang="ru-RU" sz="1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1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ru-RU" sz="1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1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ru-RU" sz="1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1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endParaRPr lang="ru-RU" sz="1700" dirty="0">
              <a:latin typeface="Arial" charset="0"/>
              <a:cs typeface="Arial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482600" y="467360"/>
            <a:ext cx="106172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C00000"/>
                </a:solidFill>
                <a:latin typeface="Verdana" pitchFamily="34" charset="0"/>
              </a:rPr>
              <a:t>Духовная этимология слова</a:t>
            </a:r>
            <a:endParaRPr lang="ru-RU" sz="2000" b="1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452</Words>
  <Application>Microsoft Office PowerPoint</Application>
  <PresentationFormat>Произвольный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Интегрированное обучение  религиозной лексике</vt:lpstr>
      <vt:lpstr>План доклада</vt:lpstr>
      <vt:lpstr>АКТУАЛЬНОСТЬ  Почему  нужно изучать религиозную лексику?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Орешкова</dc:creator>
  <cp:lastModifiedBy>Ирина</cp:lastModifiedBy>
  <cp:revision>16</cp:revision>
  <dcterms:created xsi:type="dcterms:W3CDTF">2014-09-17T17:56:43Z</dcterms:created>
  <dcterms:modified xsi:type="dcterms:W3CDTF">2014-09-28T19:15:49Z</dcterms:modified>
</cp:coreProperties>
</file>